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334"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1" d="100"/>
          <a:sy n="61" d="100"/>
        </p:scale>
        <p:origin x="128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despada/project-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despada/project-capstone/blob/main/jupyter-labs-eda-sql-coursera_sqllite.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despada/project-capstone/blob/main/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despada/project-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despada/project-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despada/project-capstone/blob/main/jupyter-labs-spacex-data-collection-api%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despada/project-capstone/blob/main/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despada/project-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Andres D. Espada</a:t>
            </a:r>
          </a:p>
          <a:p>
            <a:r>
              <a:rPr lang="en-US" dirty="0">
                <a:solidFill>
                  <a:schemeClr val="bg2"/>
                </a:solidFill>
                <a:latin typeface="Abadi" panose="020B0604020104020204" pitchFamily="34" charset="0"/>
                <a:ea typeface="SF Pro" pitchFamily="2" charset="0"/>
                <a:cs typeface="SF Pro" pitchFamily="2" charset="0"/>
              </a:rPr>
              <a:t>14-06-2025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and feature engineering were performed using Pandas and Matplotlib, including:</a:t>
            </a:r>
          </a:p>
          <a:p>
            <a:pPr>
              <a:lnSpc>
                <a:spcPct val="100000"/>
              </a:lnSpc>
              <a:spcBef>
                <a:spcPts val="1400"/>
              </a:spcBef>
            </a:pPr>
            <a:r>
              <a:rPr lang="en-US" sz="2200" dirty="0">
                <a:solidFill>
                  <a:schemeClr val="accent3">
                    <a:lumMod val="25000"/>
                  </a:schemeClr>
                </a:solidFill>
                <a:latin typeface="Abadi"/>
              </a:rPr>
              <a:t>Conducting initial data exploration and preparing features.</a:t>
            </a:r>
          </a:p>
          <a:p>
            <a:pPr>
              <a:lnSpc>
                <a:spcPct val="100000"/>
              </a:lnSpc>
              <a:spcBef>
                <a:spcPts val="1400"/>
              </a:spcBef>
            </a:pPr>
            <a:r>
              <a:rPr lang="en-US" sz="2200" dirty="0">
                <a:solidFill>
                  <a:schemeClr val="accent3">
                    <a:lumMod val="25000"/>
                  </a:schemeClr>
                </a:solidFill>
                <a:latin typeface="Abadi"/>
              </a:rPr>
              <a:t>Creating scatter plots to examine relationships between flight number and launch site, payload and launch site, flight number and orbit type, and payload and orbit type.</a:t>
            </a:r>
          </a:p>
          <a:p>
            <a:pPr>
              <a:lnSpc>
                <a:spcPct val="100000"/>
              </a:lnSpc>
              <a:spcBef>
                <a:spcPts val="1400"/>
              </a:spcBef>
            </a:pPr>
            <a:r>
              <a:rPr lang="en-US" sz="2200" dirty="0">
                <a:solidFill>
                  <a:schemeClr val="accent3">
                    <a:lumMod val="25000"/>
                  </a:schemeClr>
                </a:solidFill>
                <a:latin typeface="Abadi"/>
              </a:rPr>
              <a:t>Generating bar charts to show success rates for each orbit category.</a:t>
            </a:r>
          </a:p>
          <a:p>
            <a:pPr>
              <a:lnSpc>
                <a:spcPct val="100000"/>
              </a:lnSpc>
              <a:spcBef>
                <a:spcPts val="1400"/>
              </a:spcBef>
            </a:pPr>
            <a:r>
              <a:rPr lang="en-US" sz="2200" dirty="0">
                <a:solidFill>
                  <a:schemeClr val="accent3">
                    <a:lumMod val="25000"/>
                  </a:schemeClr>
                </a:solidFill>
                <a:latin typeface="Abadi"/>
              </a:rPr>
              <a:t>Plotting a line chart to illustrate the annual trend in launch success</a:t>
            </a: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https://github.com/adespada/project-capstone/blob/main/edadataviz.ipynb</a:t>
            </a:r>
            <a:r>
              <a:rPr lang="en-US" sz="2200" dirty="0">
                <a:solidFill>
                  <a:schemeClr val="accent3">
                    <a:lumMod val="25000"/>
                  </a:schemeClr>
                </a:solidFill>
                <a:latin typeface="Abadi"/>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The following SQL queries were performed for EDA:</a:t>
            </a:r>
          </a:p>
          <a:p>
            <a:pPr>
              <a:lnSpc>
                <a:spcPct val="100000"/>
              </a:lnSpc>
              <a:spcBef>
                <a:spcPts val="1400"/>
              </a:spcBef>
            </a:pPr>
            <a:r>
              <a:rPr lang="en-US" sz="1800" dirty="0">
                <a:solidFill>
                  <a:schemeClr val="accent3">
                    <a:lumMod val="25000"/>
                  </a:schemeClr>
                </a:solidFill>
                <a:latin typeface="Abadi"/>
              </a:rPr>
              <a:t>Display the names of the unique launch sites in the space mission.</a:t>
            </a:r>
          </a:p>
          <a:p>
            <a:pPr>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Unique(LAUNCH_SITE) FROM SPACEXTBL;</a:t>
            </a:r>
          </a:p>
          <a:p>
            <a:pPr>
              <a:lnSpc>
                <a:spcPct val="100000"/>
              </a:lnSpc>
              <a:spcBef>
                <a:spcPts val="1400"/>
              </a:spcBef>
            </a:pPr>
            <a:r>
              <a:rPr lang="en-US" sz="1800" dirty="0">
                <a:solidFill>
                  <a:schemeClr val="accent3">
                    <a:lumMod val="25000"/>
                  </a:schemeClr>
                </a:solidFill>
                <a:latin typeface="Abadi"/>
              </a:rPr>
              <a:t>Display 5 records where launch sites begin with the string 'CCA’.</a:t>
            </a:r>
          </a:p>
          <a:p>
            <a:pPr>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LAUNCH_SITE FROM SPACEXTBL WHERE LAUNCH_SITE LIKE 'CCA%' LIMIT 5;</a:t>
            </a:r>
          </a:p>
          <a:p>
            <a:pPr>
              <a:lnSpc>
                <a:spcPct val="100000"/>
              </a:lnSpc>
              <a:spcBef>
                <a:spcPts val="1400"/>
              </a:spcBef>
            </a:pPr>
            <a:r>
              <a:rPr lang="en-US" sz="1800" dirty="0">
                <a:solidFill>
                  <a:schemeClr val="accent3">
                    <a:lumMod val="25000"/>
                  </a:schemeClr>
                </a:solidFill>
                <a:latin typeface="Abadi"/>
              </a:rPr>
              <a:t>Display the total payload mass carried by boosters launched by NASA (CRS).</a:t>
            </a:r>
          </a:p>
          <a:p>
            <a:pPr>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SUM(PAYLOAD_MASS__KG_) AS payload mass FROM SPACEXTBL;</a:t>
            </a:r>
          </a:p>
          <a:p>
            <a:pPr>
              <a:lnSpc>
                <a:spcPct val="100000"/>
              </a:lnSpc>
              <a:spcBef>
                <a:spcPts val="1400"/>
              </a:spcBef>
            </a:pPr>
            <a:r>
              <a:rPr lang="en-US" sz="1800" dirty="0">
                <a:solidFill>
                  <a:schemeClr val="accent3">
                    <a:lumMod val="25000"/>
                  </a:schemeClr>
                </a:solidFill>
                <a:latin typeface="Abadi"/>
              </a:rPr>
              <a:t>Display average payload mass carried by booster version F9 v1.1</a:t>
            </a:r>
          </a:p>
          <a:p>
            <a:pPr>
              <a:lnSpc>
                <a:spcPct val="100000"/>
              </a:lnSpc>
              <a:spcBef>
                <a:spcPts val="1400"/>
              </a:spcBef>
            </a:pPr>
            <a:r>
              <a:rPr lang="en-US" sz="1800" dirty="0">
                <a:solidFill>
                  <a:schemeClr val="accent3">
                    <a:lumMod val="25000"/>
                  </a:schemeClr>
                </a:solidFill>
                <a:latin typeface="Abadi"/>
              </a:rPr>
              <a:t>%sql SELECT AVG(PAYLOAD_MASS__KG_) AS payload mass FROM SPACEXTBL;</a:t>
            </a:r>
          </a:p>
          <a:p>
            <a:pPr>
              <a:lnSpc>
                <a:spcPct val="100000"/>
              </a:lnSpc>
              <a:spcBef>
                <a:spcPts val="1400"/>
              </a:spcBef>
            </a:pPr>
            <a:r>
              <a:rPr lang="en-US" sz="1800" dirty="0">
                <a:solidFill>
                  <a:schemeClr val="accent3">
                    <a:lumMod val="25000"/>
                  </a:schemeClr>
                </a:solidFill>
                <a:latin typeface="Abadi"/>
              </a:rPr>
              <a:t>List the date when the first successful landing outcome in ground pad was achieved.%</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MIN(DATE) FROM SPACEXTBL;</a:t>
            </a:r>
            <a:endParaRPr lang="en-US" sz="2000" dirty="0"/>
          </a:p>
          <a:p>
            <a:endParaRPr lang="en-US" sz="20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000" dirty="0"/>
              <a:t>List the names of the boosters which have success in drone ship and have payload mass greater than 4000 but less than 6000.%sql select BOOSTER_VERSION from SPACEXTBL where LANDING_OUTCOME='Success (drone ship)' and PAYLOAD_MASS__KG_ between 4000 and 6000</a:t>
            </a:r>
          </a:p>
          <a:p>
            <a:r>
              <a:rPr lang="en-US" sz="2000" dirty="0"/>
              <a:t>List the total number of successful and failure mission </a:t>
            </a:r>
            <a:r>
              <a:rPr lang="en-US" sz="2000" dirty="0" err="1"/>
              <a:t>outcomes%sql</a:t>
            </a:r>
            <a:r>
              <a:rPr lang="en-US" sz="2000" dirty="0"/>
              <a:t> select count(MISSION_OUTCOME) as mission outcomes from SPACEXTBL group by MISSION_OUTCOME</a:t>
            </a:r>
          </a:p>
          <a:p>
            <a:r>
              <a:rPr lang="en-US" sz="2000" dirty="0"/>
              <a:t>List the names of the booster versions which have carried the maximum payload mass. Use a </a:t>
            </a:r>
            <a:r>
              <a:rPr lang="en-US" sz="2000" dirty="0" err="1"/>
              <a:t>subquery%sql</a:t>
            </a:r>
            <a:r>
              <a:rPr lang="en-US" sz="2000" dirty="0"/>
              <a:t> select BOOSTER_VERSION as booster version from SPACEXTBL where PAYLOAD_MASS__KG_ = (select max(PAYLOAD_MASS__KG_) from SPACEXTBL)</a:t>
            </a:r>
          </a:p>
          <a:p>
            <a:endParaRPr lang="en-US" sz="2000" dirty="0"/>
          </a:p>
          <a:p>
            <a:r>
              <a:rPr lang="en-US" sz="2000" dirty="0">
                <a:solidFill>
                  <a:schemeClr val="accent3">
                    <a:lumMod val="25000"/>
                  </a:schemeClr>
                </a:solidFill>
                <a:latin typeface="Abadi"/>
              </a:rPr>
              <a:t>GitHub URL: </a:t>
            </a:r>
            <a:r>
              <a:rPr lang="en-US" sz="2000" dirty="0">
                <a:solidFill>
                  <a:schemeClr val="accent3">
                    <a:lumMod val="25000"/>
                  </a:schemeClr>
                </a:solidFill>
                <a:latin typeface="Abadi"/>
                <a:hlinkClick r:id="rId2"/>
              </a:rPr>
              <a:t>https://github.com/adespada/project-capstone/blob/main/jupyter-labs-eda-sql-coursera_sqllite.ipynb</a:t>
            </a:r>
            <a:r>
              <a:rPr lang="en-US" sz="2000" dirty="0">
                <a:solidFill>
                  <a:schemeClr val="accent3">
                    <a:lumMod val="25000"/>
                  </a:schemeClr>
                </a:solidFill>
                <a:latin typeface="Abadi"/>
              </a:rPr>
              <a:t> </a:t>
            </a:r>
            <a:endParaRPr lang="en-US" sz="20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78740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map was created using the Folium library to mark all launch sites, with elements such as markers, circles, and lines indicating each launch’s outcome, where failures are coded as 0 and successes as 1.</a:t>
            </a:r>
          </a:p>
          <a:p>
            <a:pPr>
              <a:lnSpc>
                <a:spcPct val="100000"/>
              </a:lnSpc>
              <a:spcBef>
                <a:spcPts val="1400"/>
              </a:spcBef>
            </a:pPr>
            <a:r>
              <a:rPr lang="en-US" sz="2400" dirty="0">
                <a:solidFill>
                  <a:schemeClr val="accent3">
                    <a:lumMod val="25000"/>
                  </a:schemeClr>
                </a:solidFill>
                <a:latin typeface="Abadi"/>
              </a:rPr>
              <a:t>GitHub URL: </a:t>
            </a:r>
            <a:r>
              <a:rPr lang="en-US" sz="2400" dirty="0">
                <a:solidFill>
                  <a:schemeClr val="accent3">
                    <a:lumMod val="25000"/>
                  </a:schemeClr>
                </a:solidFill>
                <a:latin typeface="Abadi"/>
                <a:hlinkClick r:id="rId3"/>
              </a:rPr>
              <a:t>https://github.com/adespada/project-capstone/blob/main/lab_jupyter_launch_site_location%20(1).ipynb</a:t>
            </a:r>
            <a:r>
              <a:rPr lang="en-US" sz="24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Developed an interactive dashboard in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by:</a:t>
            </a:r>
          </a:p>
          <a:p>
            <a:pPr>
              <a:lnSpc>
                <a:spcPct val="100000"/>
              </a:lnSpc>
              <a:spcBef>
                <a:spcPts val="1400"/>
              </a:spcBef>
            </a:pPr>
            <a:r>
              <a:rPr lang="en-US" sz="2200" dirty="0">
                <a:solidFill>
                  <a:schemeClr val="accent3">
                    <a:lumMod val="25000"/>
                  </a:schemeClr>
                </a:solidFill>
                <a:latin typeface="Abadi" panose="020B0604020104020204" pitchFamily="34" charset="0"/>
              </a:rPr>
              <a:t>Adding a dropdown component for selecting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Implementing a callback to render a success-rate pie chart based on the chosen site.</a:t>
            </a:r>
          </a:p>
          <a:p>
            <a:pPr>
              <a:lnSpc>
                <a:spcPct val="100000"/>
              </a:lnSpc>
              <a:spcBef>
                <a:spcPts val="1400"/>
              </a:spcBef>
            </a:pPr>
            <a:r>
              <a:rPr lang="en-US" sz="2200" dirty="0">
                <a:solidFill>
                  <a:schemeClr val="accent3">
                    <a:lumMod val="25000"/>
                  </a:schemeClr>
                </a:solidFill>
                <a:latin typeface="Abadi" panose="020B0604020104020204" pitchFamily="34" charset="0"/>
              </a:rPr>
              <a:t>Including a range slider to filter by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Implementing a callback to display a scatter plot of payload versus launch outcome.</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https://github.com/adespada/project-capstone/blob/main/spacex-dash-app.py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 and explore the data in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extract the target (“Class”) into `Y`, standardize features with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and split into train/test (80/20, random\_state=2). For each candidate algorithm (SVM, Decision Tree, KNN, Logistic Regression), use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with 10-fold cross-validation to tune hyperparameters and record the best settings and validation accuracy. Finally, evaluate each tuned model on the test set (compute accuracy and inspect the confusion matrix) and compare results to select the best-performing classifier for predicting booster recovery.</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https://github.com/adespada/project-capstone/blob/main/SpaceX_Machine%20Learning%20Prediction_Part_5.ipynb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Imagen 9">
            <a:extLst>
              <a:ext uri="{FF2B5EF4-FFF2-40B4-BE49-F238E27FC236}">
                <a16:creationId xmlns:a16="http://schemas.microsoft.com/office/drawing/2014/main" id="{E718771F-ED2A-4965-8566-1541825EB1B2}"/>
              </a:ext>
            </a:extLst>
          </p:cNvPr>
          <p:cNvPicPr>
            <a:picLocks noChangeAspect="1"/>
          </p:cNvPicPr>
          <p:nvPr/>
        </p:nvPicPr>
        <p:blipFill>
          <a:blip r:embed="rId3"/>
          <a:stretch>
            <a:fillRect/>
          </a:stretch>
        </p:blipFill>
        <p:spPr>
          <a:xfrm>
            <a:off x="1379575" y="1356544"/>
            <a:ext cx="8706797" cy="45124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A56F5DC9-B37C-410D-9379-C14E5437C4BE}"/>
              </a:ext>
            </a:extLst>
          </p:cNvPr>
          <p:cNvPicPr>
            <a:picLocks noChangeAspect="1"/>
          </p:cNvPicPr>
          <p:nvPr/>
        </p:nvPicPr>
        <p:blipFill>
          <a:blip r:embed="rId3"/>
          <a:stretch>
            <a:fillRect/>
          </a:stretch>
        </p:blipFill>
        <p:spPr>
          <a:xfrm>
            <a:off x="1667848" y="1480467"/>
            <a:ext cx="8719926" cy="45451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491A8707-BE4D-435E-A4FB-9837D0046AA7}"/>
              </a:ext>
            </a:extLst>
          </p:cNvPr>
          <p:cNvPicPr>
            <a:picLocks noChangeAspect="1"/>
          </p:cNvPicPr>
          <p:nvPr/>
        </p:nvPicPr>
        <p:blipFill>
          <a:blip r:embed="rId3"/>
          <a:stretch>
            <a:fillRect/>
          </a:stretch>
        </p:blipFill>
        <p:spPr>
          <a:xfrm>
            <a:off x="2073681" y="1584405"/>
            <a:ext cx="7908260" cy="455527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9007C2CE-81E4-4569-8864-FBFF3F6F81CB}"/>
              </a:ext>
            </a:extLst>
          </p:cNvPr>
          <p:cNvPicPr>
            <a:picLocks noChangeAspect="1"/>
          </p:cNvPicPr>
          <p:nvPr/>
        </p:nvPicPr>
        <p:blipFill>
          <a:blip r:embed="rId3"/>
          <a:stretch>
            <a:fillRect/>
          </a:stretch>
        </p:blipFill>
        <p:spPr>
          <a:xfrm>
            <a:off x="1659011" y="1702846"/>
            <a:ext cx="8873978" cy="452354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B96A44CB-3B64-4EDA-8EDB-F94279938B63}"/>
              </a:ext>
            </a:extLst>
          </p:cNvPr>
          <p:cNvPicPr>
            <a:picLocks noChangeAspect="1"/>
          </p:cNvPicPr>
          <p:nvPr/>
        </p:nvPicPr>
        <p:blipFill>
          <a:blip r:embed="rId3"/>
          <a:stretch>
            <a:fillRect/>
          </a:stretch>
        </p:blipFill>
        <p:spPr>
          <a:xfrm>
            <a:off x="1775708" y="1652229"/>
            <a:ext cx="8640583" cy="438911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0A2DB937-6870-4C74-8F41-8AB5D769F790}"/>
              </a:ext>
            </a:extLst>
          </p:cNvPr>
          <p:cNvPicPr>
            <a:picLocks noChangeAspect="1"/>
          </p:cNvPicPr>
          <p:nvPr/>
        </p:nvPicPr>
        <p:blipFill>
          <a:blip r:embed="rId3"/>
          <a:stretch>
            <a:fillRect/>
          </a:stretch>
        </p:blipFill>
        <p:spPr>
          <a:xfrm>
            <a:off x="2895901" y="1583728"/>
            <a:ext cx="6263819" cy="394581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E6791148-9BBF-4D47-9F15-4BBC65C23CCE}"/>
              </a:ext>
            </a:extLst>
          </p:cNvPr>
          <p:cNvPicPr>
            <a:picLocks noChangeAspect="1"/>
          </p:cNvPicPr>
          <p:nvPr/>
        </p:nvPicPr>
        <p:blipFill>
          <a:blip r:embed="rId3"/>
          <a:stretch>
            <a:fillRect/>
          </a:stretch>
        </p:blipFill>
        <p:spPr>
          <a:xfrm>
            <a:off x="2021012" y="2433078"/>
            <a:ext cx="8402223" cy="4191585"/>
          </a:xfrm>
          <a:prstGeom prst="rect">
            <a:avLst/>
          </a:prstGeom>
        </p:spPr>
      </p:pic>
      <p:sp>
        <p:nvSpPr>
          <p:cNvPr id="7" name="Content Placeholder 4">
            <a:extLst>
              <a:ext uri="{FF2B5EF4-FFF2-40B4-BE49-F238E27FC236}">
                <a16:creationId xmlns:a16="http://schemas.microsoft.com/office/drawing/2014/main" id="{A3B6A5A4-DB6D-4B57-B9F7-0A6F5E1FC857}"/>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taking as a list called launch site. Using distinct we get all the unique different sites used in launching.</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list of launch site specifically starts with CCA with the of LIKE query and using LIMIT query to get only top 5 results.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7173E61D-523F-451A-9CD3-1132DFDF78A4}"/>
              </a:ext>
            </a:extLst>
          </p:cNvPr>
          <p:cNvPicPr>
            <a:picLocks noChangeAspect="1"/>
          </p:cNvPicPr>
          <p:nvPr/>
        </p:nvPicPr>
        <p:blipFill>
          <a:blip r:embed="rId3"/>
          <a:stretch>
            <a:fillRect/>
          </a:stretch>
        </p:blipFill>
        <p:spPr>
          <a:xfrm>
            <a:off x="427227" y="2702416"/>
            <a:ext cx="11393490" cy="372479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SUM query can make the total of all payload mass from </a:t>
            </a:r>
            <a:r>
              <a:rPr lang="en-US" sz="2200" dirty="0" err="1">
                <a:solidFill>
                  <a:schemeClr val="accent3">
                    <a:lumMod val="25000"/>
                  </a:schemeClr>
                </a:solidFill>
                <a:latin typeface="Abadi" panose="020B0604020104020204" pitchFamily="34" charset="0"/>
              </a:rPr>
              <a:t>Payload_Mass_Kg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22CFD722-793C-432D-8A14-867153E59BF5}"/>
              </a:ext>
            </a:extLst>
          </p:cNvPr>
          <p:cNvPicPr>
            <a:picLocks noChangeAspect="1"/>
          </p:cNvPicPr>
          <p:nvPr/>
        </p:nvPicPr>
        <p:blipFill>
          <a:blip r:embed="rId3"/>
          <a:stretch>
            <a:fillRect/>
          </a:stretch>
        </p:blipFill>
        <p:spPr>
          <a:xfrm>
            <a:off x="1478988" y="2660215"/>
            <a:ext cx="9097645" cy="311511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can be find by using AVG on the column of </a:t>
            </a:r>
            <a:r>
              <a:rPr lang="en-US" sz="2200" dirty="0" err="1">
                <a:solidFill>
                  <a:schemeClr val="accent3">
                    <a:lumMod val="25000"/>
                  </a:schemeClr>
                </a:solidFill>
                <a:latin typeface="Abadi" panose="020B0604020104020204" pitchFamily="34" charset="0"/>
              </a:rPr>
              <a:t>payload_mass_kg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B4119311-733D-4B6F-8051-7246EC889B8B}"/>
              </a:ext>
            </a:extLst>
          </p:cNvPr>
          <p:cNvPicPr>
            <a:picLocks noChangeAspect="1"/>
          </p:cNvPicPr>
          <p:nvPr/>
        </p:nvPicPr>
        <p:blipFill>
          <a:blip r:embed="rId3"/>
          <a:stretch>
            <a:fillRect/>
          </a:stretch>
        </p:blipFill>
        <p:spPr>
          <a:xfrm>
            <a:off x="1880599" y="2549229"/>
            <a:ext cx="8430802" cy="367716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.first date of a successful landing outcome by using MIN on the date column</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5A64C2E5-92BA-4B2C-B94E-2E0458B85501}"/>
              </a:ext>
            </a:extLst>
          </p:cNvPr>
          <p:cNvPicPr>
            <a:picLocks noChangeAspect="1"/>
          </p:cNvPicPr>
          <p:nvPr/>
        </p:nvPicPr>
        <p:blipFill>
          <a:blip r:embed="rId3"/>
          <a:stretch>
            <a:fillRect/>
          </a:stretch>
        </p:blipFill>
        <p:spPr>
          <a:xfrm>
            <a:off x="1337598" y="2656061"/>
            <a:ext cx="9516803" cy="40391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is the list from BOOSTER Version column and applying two conditions on them:</a:t>
            </a:r>
          </a:p>
          <a:p>
            <a:pPr>
              <a:lnSpc>
                <a:spcPct val="100000"/>
              </a:lnSpc>
              <a:spcBef>
                <a:spcPts val="1400"/>
              </a:spcBef>
            </a:pPr>
            <a:r>
              <a:rPr lang="en-US" sz="2200" dirty="0">
                <a:solidFill>
                  <a:schemeClr val="accent3">
                    <a:lumMod val="25000"/>
                  </a:schemeClr>
                </a:solidFill>
                <a:latin typeface="Abadi"/>
              </a:rPr>
              <a:t>Landing outcome must be on drone ship and should be successful.</a:t>
            </a:r>
          </a:p>
          <a:p>
            <a:pPr>
              <a:lnSpc>
                <a:spcPct val="100000"/>
              </a:lnSpc>
              <a:spcBef>
                <a:spcPts val="1400"/>
              </a:spcBef>
            </a:pPr>
            <a:r>
              <a:rPr lang="en-US" sz="2200" dirty="0">
                <a:solidFill>
                  <a:schemeClr val="accent3">
                    <a:lumMod val="25000"/>
                  </a:schemeClr>
                </a:solidFill>
                <a:latin typeface="Abadi"/>
              </a:rPr>
              <a:t>Payload mass kg should be between 4000 to 6000. AND statement shows that all conditions must be fulfilled.</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60074167-776C-4761-A856-B9D078315B7E}"/>
              </a:ext>
            </a:extLst>
          </p:cNvPr>
          <p:cNvPicPr>
            <a:picLocks noChangeAspect="1"/>
          </p:cNvPicPr>
          <p:nvPr/>
        </p:nvPicPr>
        <p:blipFill>
          <a:blip r:embed="rId3"/>
          <a:stretch>
            <a:fillRect/>
          </a:stretch>
        </p:blipFill>
        <p:spPr>
          <a:xfrm>
            <a:off x="2002221" y="3951709"/>
            <a:ext cx="7624544" cy="247550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23731"/>
            <a:ext cx="10515600" cy="474058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US" sz="2200" dirty="0">
                <a:solidFill>
                  <a:schemeClr val="accent3">
                    <a:lumMod val="25000"/>
                  </a:schemeClr>
                </a:solidFill>
                <a:latin typeface="Abadi" panose="020B0604020104020204" pitchFamily="34" charset="0"/>
              </a:rPr>
              <a:t>SpaceX has revolutionized satellite launches through its reusable booster concept, significantly reducing costs per kilogram compared to traditional launch vehicles like Soyuz or Ariane 5.</a:t>
            </a:r>
          </a:p>
          <a:p>
            <a:pPr marL="0" indent="0" algn="l">
              <a:buNone/>
            </a:pPr>
            <a:r>
              <a:rPr lang="en-US" sz="2200" dirty="0">
                <a:solidFill>
                  <a:schemeClr val="accent3">
                    <a:lumMod val="25000"/>
                  </a:schemeClr>
                </a:solidFill>
                <a:latin typeface="Abadi" panose="020B0604020104020204" pitchFamily="34" charset="0"/>
              </a:rPr>
              <a:t>Key Features of Falcon 9's Reusability:</a:t>
            </a:r>
          </a:p>
          <a:p>
            <a:pPr algn="l">
              <a:buFont typeface="Arial" panose="020B0604020202020204" pitchFamily="34" charset="0"/>
              <a:buChar char="•"/>
            </a:pPr>
            <a:r>
              <a:rPr lang="en-US" sz="2200" dirty="0">
                <a:solidFill>
                  <a:schemeClr val="accent3">
                    <a:lumMod val="25000"/>
                  </a:schemeClr>
                </a:solidFill>
                <a:latin typeface="Abadi" panose="020B0604020104020204" pitchFamily="34" charset="0"/>
              </a:rPr>
              <a:t>Cost Efficiency: The primary advantage is dramatically lower launch costs.</a:t>
            </a:r>
          </a:p>
          <a:p>
            <a:pPr algn="l">
              <a:buFont typeface="Arial" panose="020B0604020202020204" pitchFamily="34" charset="0"/>
              <a:buChar char="•"/>
            </a:pPr>
            <a:r>
              <a:rPr lang="en-US" sz="2200" dirty="0">
                <a:solidFill>
                  <a:schemeClr val="accent3">
                    <a:lumMod val="25000"/>
                  </a:schemeClr>
                </a:solidFill>
                <a:latin typeface="Abadi" panose="020B0604020104020204" pitchFamily="34" charset="0"/>
              </a:rPr>
              <a:t>Mission Success Criteria: For SpaceX, a successful mission includes not only payload delivery but also booster recovery.</a:t>
            </a:r>
          </a:p>
          <a:p>
            <a:pPr algn="l">
              <a:buFont typeface="Arial" panose="020B0604020202020204" pitchFamily="34" charset="0"/>
              <a:buChar char="•"/>
            </a:pPr>
            <a:r>
              <a:rPr lang="en-US" sz="2200" dirty="0">
                <a:solidFill>
                  <a:schemeClr val="accent3">
                    <a:lumMod val="25000"/>
                  </a:schemeClr>
                </a:solidFill>
                <a:latin typeface="Abadi" panose="020B0604020104020204" pitchFamily="34" charset="0"/>
              </a:rPr>
              <a:t>Recovery Dependencies: Successful booster landing depends on multiple factors, including:</a:t>
            </a:r>
          </a:p>
          <a:p>
            <a:pPr marL="742950" lvl="1" indent="-285750" algn="l">
              <a:buFont typeface="Arial" panose="020B0604020202020204" pitchFamily="34" charset="0"/>
              <a:buChar char="•"/>
            </a:pPr>
            <a:r>
              <a:rPr lang="en-US" sz="2200" dirty="0">
                <a:solidFill>
                  <a:schemeClr val="accent3">
                    <a:lumMod val="25000"/>
                  </a:schemeClr>
                </a:solidFill>
                <a:latin typeface="Abadi" panose="020B0604020104020204" pitchFamily="34" charset="0"/>
              </a:rPr>
              <a:t>Orbit type</a:t>
            </a:r>
          </a:p>
          <a:p>
            <a:pPr marL="742950" lvl="1" indent="-285750" algn="l">
              <a:buFont typeface="Arial" panose="020B0604020202020204" pitchFamily="34" charset="0"/>
              <a:buChar char="•"/>
            </a:pPr>
            <a:r>
              <a:rPr lang="en-US" sz="2200" dirty="0">
                <a:solidFill>
                  <a:schemeClr val="accent3">
                    <a:lumMod val="25000"/>
                  </a:schemeClr>
                </a:solidFill>
                <a:latin typeface="Abadi" panose="020B0604020104020204" pitchFamily="34" charset="0"/>
              </a:rPr>
              <a:t>Payload mass</a:t>
            </a:r>
          </a:p>
          <a:p>
            <a:pPr marL="742950" lvl="1" indent="-285750" algn="l">
              <a:buFont typeface="Arial" panose="020B0604020202020204" pitchFamily="34" charset="0"/>
              <a:buChar char="•"/>
            </a:pPr>
            <a:r>
              <a:rPr lang="en-US" sz="2200" dirty="0">
                <a:solidFill>
                  <a:schemeClr val="accent3">
                    <a:lumMod val="25000"/>
                  </a:schemeClr>
                </a:solidFill>
                <a:latin typeface="Abadi" panose="020B0604020104020204" pitchFamily="34" charset="0"/>
              </a:rPr>
              <a:t>Booster version</a:t>
            </a:r>
          </a:p>
          <a:p>
            <a:pPr marL="742950" lvl="1" indent="-285750" algn="l">
              <a:buFont typeface="Arial" panose="020B0604020202020204" pitchFamily="34" charset="0"/>
              <a:buChar char="•"/>
            </a:pPr>
            <a:r>
              <a:rPr lang="en-US" sz="2200" dirty="0">
                <a:solidFill>
                  <a:schemeClr val="accent3">
                    <a:lumMod val="25000"/>
                  </a:schemeClr>
                </a:solidFill>
                <a:latin typeface="Abadi" panose="020B0604020104020204" pitchFamily="34" charset="0"/>
              </a:rPr>
              <a:t>Launch site</a:t>
            </a:r>
          </a:p>
          <a:p>
            <a:pPr marL="0" indent="0" algn="l">
              <a:buNone/>
            </a:pPr>
            <a:r>
              <a:rPr lang="en-US" sz="2200" dirty="0">
                <a:solidFill>
                  <a:schemeClr val="accent3">
                    <a:lumMod val="25000"/>
                  </a:schemeClr>
                </a:solidFill>
                <a:latin typeface="Abadi" panose="020B0604020104020204" pitchFamily="34" charset="0"/>
              </a:rPr>
              <a:t>Challenges and Reliability:</a:t>
            </a:r>
          </a:p>
          <a:p>
            <a:pPr marL="0" indent="0" algn="l">
              <a:buNone/>
            </a:pPr>
            <a:r>
              <a:rPr lang="en-US" sz="2200" dirty="0">
                <a:solidFill>
                  <a:schemeClr val="accent3">
                    <a:lumMod val="25000"/>
                  </a:schemeClr>
                </a:solidFill>
                <a:latin typeface="Abadi" panose="020B0604020104020204" pitchFamily="34" charset="0"/>
              </a:rPr>
              <a:t>Despite its cost benefits, Falcon 9 still faces reliability challenges when compared to conventional launchers.</a:t>
            </a:r>
          </a:p>
          <a:p>
            <a:pPr marL="0" indent="0" algn="l">
              <a:buNone/>
            </a:pPr>
            <a:r>
              <a:rPr lang="en-US" sz="2200" dirty="0">
                <a:solidFill>
                  <a:schemeClr val="accent3">
                    <a:lumMod val="25000"/>
                  </a:schemeClr>
                </a:solidFill>
                <a:latin typeface="Abadi" panose="020B0604020104020204" pitchFamily="34" charset="0"/>
              </a:rPr>
              <a:t>Machine Learning for Recovery Prediction:</a:t>
            </a:r>
          </a:p>
          <a:p>
            <a:pPr marL="0" indent="0" algn="l">
              <a:buNone/>
            </a:pPr>
            <a:r>
              <a:rPr lang="en-US" sz="2200" dirty="0">
                <a:solidFill>
                  <a:schemeClr val="accent3">
                    <a:lumMod val="25000"/>
                  </a:schemeClr>
                </a:solidFill>
                <a:latin typeface="Abadi" panose="020B0604020104020204" pitchFamily="34" charset="0"/>
              </a:rPr>
              <a:t>Using supervised classification models, this report analyzes booster recovery outcomes. The best-performing model achieved 94% accuracy in predicting landing success based on critical mission parameters.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COUNT together with the GROUP BY statement to return total number of missions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88177A91-6ECC-4C75-980D-1C22FDCB8160}"/>
              </a:ext>
            </a:extLst>
          </p:cNvPr>
          <p:cNvPicPr>
            <a:picLocks noChangeAspect="1"/>
          </p:cNvPicPr>
          <p:nvPr/>
        </p:nvPicPr>
        <p:blipFill>
          <a:blip r:embed="rId3"/>
          <a:stretch>
            <a:fillRect/>
          </a:stretch>
        </p:blipFill>
        <p:spPr>
          <a:xfrm>
            <a:off x="1118493" y="2663545"/>
            <a:ext cx="9955014" cy="356284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a:t>
            </a:r>
            <a:r>
              <a:rPr lang="en-US" sz="2200" dirty="0" err="1">
                <a:solidFill>
                  <a:schemeClr val="accent3">
                    <a:lumMod val="25000"/>
                  </a:schemeClr>
                </a:solidFill>
                <a:latin typeface="Abadi" panose="020B0604020104020204" pitchFamily="34" charset="0"/>
              </a:rPr>
              <a:t>Subquerry</a:t>
            </a:r>
            <a:r>
              <a:rPr lang="en-US" sz="2200" dirty="0">
                <a:solidFill>
                  <a:schemeClr val="accent3">
                    <a:lumMod val="25000"/>
                  </a:schemeClr>
                </a:solidFill>
                <a:latin typeface="Abadi" panose="020B0604020104020204" pitchFamily="34" charset="0"/>
              </a:rPr>
              <a:t> to return and pass the Max payload and used it list all the boosters that have carried the Max payload of 15600kgs.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C8C6CAD2-E0F7-4E32-B0C8-4DABA07111AB}"/>
              </a:ext>
            </a:extLst>
          </p:cNvPr>
          <p:cNvPicPr>
            <a:picLocks noChangeAspect="1"/>
          </p:cNvPicPr>
          <p:nvPr/>
        </p:nvPicPr>
        <p:blipFill>
          <a:blip r:embed="rId3"/>
          <a:stretch>
            <a:fillRect/>
          </a:stretch>
        </p:blipFill>
        <p:spPr>
          <a:xfrm>
            <a:off x="1676401" y="2837870"/>
            <a:ext cx="7685062" cy="358934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Used the </a:t>
            </a:r>
            <a:r>
              <a:rPr lang="en-US" sz="2000" dirty="0" err="1">
                <a:solidFill>
                  <a:schemeClr val="accent3">
                    <a:lumMod val="25000"/>
                  </a:schemeClr>
                </a:solidFill>
                <a:latin typeface="Abadi"/>
              </a:rPr>
              <a:t>subsrt</a:t>
            </a:r>
            <a:r>
              <a:rPr lang="en-US" sz="2000" dirty="0">
                <a:solidFill>
                  <a:schemeClr val="accent3">
                    <a:lumMod val="25000"/>
                  </a:schemeClr>
                </a:solidFill>
                <a:latin typeface="Abadi"/>
              </a:rPr>
              <a:t> in the select statement to get the month and year from the date column where </a:t>
            </a:r>
            <a:r>
              <a:rPr lang="en-US" sz="2000" dirty="0" err="1">
                <a:solidFill>
                  <a:schemeClr val="accent3">
                    <a:lumMod val="25000"/>
                  </a:schemeClr>
                </a:solidFill>
                <a:latin typeface="Abadi"/>
              </a:rPr>
              <a:t>substr</a:t>
            </a:r>
            <a:r>
              <a:rPr lang="en-US" sz="2000" dirty="0">
                <a:solidFill>
                  <a:schemeClr val="accent3">
                    <a:lumMod val="25000"/>
                  </a:schemeClr>
                </a:solidFill>
                <a:latin typeface="Abadi"/>
              </a:rPr>
              <a:t> (Date,7,4)='2015' for year and </a:t>
            </a:r>
            <a:r>
              <a:rPr lang="en-US" sz="2000" dirty="0" err="1">
                <a:solidFill>
                  <a:schemeClr val="accent3">
                    <a:lumMod val="25000"/>
                  </a:schemeClr>
                </a:solidFill>
                <a:latin typeface="Abadi"/>
              </a:rPr>
              <a:t>Landing_outcome</a:t>
            </a:r>
            <a:r>
              <a:rPr lang="en-US" sz="2000" dirty="0">
                <a:solidFill>
                  <a:schemeClr val="accent3">
                    <a:lumMod val="25000"/>
                  </a:schemeClr>
                </a:solidFill>
                <a:latin typeface="Abadi"/>
              </a:rPr>
              <a:t> was ‘Failure (drone ship) and return the records </a:t>
            </a:r>
            <a:r>
              <a:rPr lang="en-US" sz="2000" dirty="0" err="1">
                <a:solidFill>
                  <a:schemeClr val="accent3">
                    <a:lumMod val="25000"/>
                  </a:schemeClr>
                </a:solidFill>
                <a:latin typeface="Abadi"/>
              </a:rPr>
              <a:t>nmatching</a:t>
            </a:r>
            <a:r>
              <a:rPr lang="en-US" sz="2000" dirty="0">
                <a:solidFill>
                  <a:schemeClr val="accent3">
                    <a:lumMod val="25000"/>
                  </a:schemeClr>
                </a:solidFill>
                <a:latin typeface="Abadi"/>
              </a:rPr>
              <a:t> the filter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FB6E704C-587A-4418-AA77-58C4931D4B0D}"/>
              </a:ext>
            </a:extLst>
          </p:cNvPr>
          <p:cNvPicPr>
            <a:picLocks noChangeAspect="1"/>
          </p:cNvPicPr>
          <p:nvPr/>
        </p:nvPicPr>
        <p:blipFill>
          <a:blip r:embed="rId3"/>
          <a:stretch>
            <a:fillRect/>
          </a:stretch>
        </p:blipFill>
        <p:spPr>
          <a:xfrm>
            <a:off x="351623" y="2987309"/>
            <a:ext cx="11488753" cy="365811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 06 04 and 2017 03 20, in descending order using DESC statement.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70EB7C05-2D49-4867-815F-218422EA5960}"/>
              </a:ext>
            </a:extLst>
          </p:cNvPr>
          <p:cNvPicPr>
            <a:picLocks noChangeAspect="1"/>
          </p:cNvPicPr>
          <p:nvPr/>
        </p:nvPicPr>
        <p:blipFill>
          <a:blip r:embed="rId3"/>
          <a:stretch>
            <a:fillRect/>
          </a:stretch>
        </p:blipFill>
        <p:spPr>
          <a:xfrm>
            <a:off x="2164926" y="3049644"/>
            <a:ext cx="6955755" cy="317674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There are total 4 launch sites of SpaceX</a:t>
            </a:r>
          </a:p>
          <a:p>
            <a:pPr>
              <a:lnSpc>
                <a:spcPct val="100000"/>
              </a:lnSpc>
              <a:spcBef>
                <a:spcPts val="1400"/>
              </a:spcBef>
            </a:pPr>
            <a:r>
              <a:rPr lang="en-US" sz="1800" dirty="0">
                <a:solidFill>
                  <a:schemeClr val="accent3">
                    <a:lumMod val="25000"/>
                  </a:schemeClr>
                </a:solidFill>
                <a:latin typeface="Abadi"/>
              </a:rPr>
              <a:t>VAFB SLC 4E: Vandenberg Space Launch Complex 4 (CA)</a:t>
            </a:r>
          </a:p>
          <a:p>
            <a:pPr>
              <a:lnSpc>
                <a:spcPct val="100000"/>
              </a:lnSpc>
              <a:spcBef>
                <a:spcPts val="1400"/>
              </a:spcBef>
            </a:pPr>
            <a:r>
              <a:rPr lang="en-US" sz="1800" dirty="0">
                <a:solidFill>
                  <a:schemeClr val="accent3">
                    <a:lumMod val="25000"/>
                  </a:schemeClr>
                </a:solidFill>
                <a:latin typeface="Abadi"/>
              </a:rPr>
              <a:t>KSC LC29A: Kennedy Space Center Merritt Island (FL)</a:t>
            </a:r>
          </a:p>
          <a:p>
            <a:pPr>
              <a:lnSpc>
                <a:spcPct val="100000"/>
              </a:lnSpc>
              <a:spcBef>
                <a:spcPts val="1400"/>
              </a:spcBef>
            </a:pPr>
            <a:r>
              <a:rPr lang="en-US" sz="1800" dirty="0">
                <a:solidFill>
                  <a:schemeClr val="accent3">
                    <a:lumMod val="25000"/>
                  </a:schemeClr>
                </a:solidFill>
                <a:latin typeface="Abadi"/>
              </a:rPr>
              <a:t>CCAFS LC40: Cape Canaveral Launch Complex 40 (FL)</a:t>
            </a:r>
          </a:p>
          <a:p>
            <a:pPr>
              <a:lnSpc>
                <a:spcPct val="100000"/>
              </a:lnSpc>
              <a:spcBef>
                <a:spcPts val="1400"/>
              </a:spcBef>
            </a:pPr>
            <a:r>
              <a:rPr lang="en-US" sz="1800" dirty="0">
                <a:solidFill>
                  <a:schemeClr val="accent3">
                    <a:lumMod val="25000"/>
                  </a:schemeClr>
                </a:solidFill>
                <a:latin typeface="Abadi"/>
              </a:rPr>
              <a:t>CCAF SLC40: Cape Canaveral Space Launch Complex 40(FL)</a:t>
            </a:r>
            <a:endParaRPr lang="en-US" sz="20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a:t>
            </a:r>
          </a:p>
        </p:txBody>
      </p:sp>
      <p:pic>
        <p:nvPicPr>
          <p:cNvPr id="6" name="Imagen 5">
            <a:extLst>
              <a:ext uri="{FF2B5EF4-FFF2-40B4-BE49-F238E27FC236}">
                <a16:creationId xmlns:a16="http://schemas.microsoft.com/office/drawing/2014/main" id="{6EAFEC6C-57F0-4F1C-9E58-CED6D1B1966C}"/>
              </a:ext>
            </a:extLst>
          </p:cNvPr>
          <p:cNvPicPr>
            <a:picLocks noChangeAspect="1"/>
          </p:cNvPicPr>
          <p:nvPr/>
        </p:nvPicPr>
        <p:blipFill>
          <a:blip r:embed="rId3"/>
          <a:stretch>
            <a:fillRect/>
          </a:stretch>
        </p:blipFill>
        <p:spPr>
          <a:xfrm>
            <a:off x="2487073" y="4220884"/>
            <a:ext cx="6311462" cy="220632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These are the successful and unsuccessful launch sites. Green shows successful launch while red are unsuccessful launches.</a:t>
            </a:r>
          </a:p>
          <a:p>
            <a:pPr>
              <a:lnSpc>
                <a:spcPct val="100000"/>
              </a:lnSpc>
              <a:spcBef>
                <a:spcPts val="1400"/>
              </a:spcBef>
            </a:pPr>
            <a:r>
              <a:rPr lang="en-US" sz="2200" dirty="0">
                <a:solidFill>
                  <a:schemeClr val="accent3">
                    <a:lumMod val="25000"/>
                  </a:schemeClr>
                </a:solidFill>
                <a:latin typeface="Abadi"/>
              </a:rPr>
              <a:t>The KSC LC 39A have mostly successful launches which is 10 successful while 3 unsuccessful.</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sites</a:t>
            </a:r>
          </a:p>
        </p:txBody>
      </p:sp>
      <p:pic>
        <p:nvPicPr>
          <p:cNvPr id="4" name="Imagen 3">
            <a:extLst>
              <a:ext uri="{FF2B5EF4-FFF2-40B4-BE49-F238E27FC236}">
                <a16:creationId xmlns:a16="http://schemas.microsoft.com/office/drawing/2014/main" id="{BAD28F1F-DD95-4A8B-B996-A5900F138D2C}"/>
              </a:ext>
            </a:extLst>
          </p:cNvPr>
          <p:cNvPicPr>
            <a:picLocks noChangeAspect="1"/>
          </p:cNvPicPr>
          <p:nvPr/>
        </p:nvPicPr>
        <p:blipFill>
          <a:blip r:embed="rId3"/>
          <a:stretch>
            <a:fillRect/>
          </a:stretch>
        </p:blipFill>
        <p:spPr>
          <a:xfrm>
            <a:off x="4881387" y="3308764"/>
            <a:ext cx="3064434" cy="328730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912238"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CCAFS SLC 40 have two launch site close to each other.</a:t>
            </a:r>
          </a:p>
          <a:p>
            <a:pPr>
              <a:lnSpc>
                <a:spcPct val="100000"/>
              </a:lnSpc>
              <a:spcBef>
                <a:spcPts val="1400"/>
              </a:spcBef>
            </a:pPr>
            <a:r>
              <a:rPr lang="en-US" sz="2200" dirty="0">
                <a:solidFill>
                  <a:schemeClr val="accent3">
                    <a:lumMod val="25000"/>
                  </a:schemeClr>
                </a:solidFill>
                <a:latin typeface="Abadi"/>
              </a:rPr>
              <a:t>The first site have 26 launches out of which only 7 were successful while the other left representation shows total 7 launches out of which only 3 were successful.</a:t>
            </a:r>
          </a:p>
          <a:p>
            <a:pPr>
              <a:lnSpc>
                <a:spcPct val="100000"/>
              </a:lnSpc>
              <a:spcBef>
                <a:spcPts val="1400"/>
              </a:spcBef>
            </a:pPr>
            <a:r>
              <a:rPr lang="en-US" sz="2200" dirty="0">
                <a:solidFill>
                  <a:schemeClr val="accent3">
                    <a:lumMod val="25000"/>
                  </a:schemeClr>
                </a:solidFill>
                <a:latin typeface="Abadi"/>
              </a:rPr>
              <a:t>In general it is clear that the launches from this area are mostly unsuccessful.</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successful launches</a:t>
            </a:r>
          </a:p>
        </p:txBody>
      </p:sp>
      <p:pic>
        <p:nvPicPr>
          <p:cNvPr id="4" name="Imagen 3">
            <a:extLst>
              <a:ext uri="{FF2B5EF4-FFF2-40B4-BE49-F238E27FC236}">
                <a16:creationId xmlns:a16="http://schemas.microsoft.com/office/drawing/2014/main" id="{03CEE764-3167-4CC6-A183-A422248043CA}"/>
              </a:ext>
            </a:extLst>
          </p:cNvPr>
          <p:cNvPicPr>
            <a:picLocks noChangeAspect="1"/>
          </p:cNvPicPr>
          <p:nvPr/>
        </p:nvPicPr>
        <p:blipFill>
          <a:blip r:embed="rId3"/>
          <a:stretch>
            <a:fillRect/>
          </a:stretch>
        </p:blipFill>
        <p:spPr>
          <a:xfrm>
            <a:off x="1802523" y="3624414"/>
            <a:ext cx="6926317" cy="260197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605645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developed an interactive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dashboard that includes:</a:t>
            </a:r>
          </a:p>
          <a:p>
            <a:pPr>
              <a:lnSpc>
                <a:spcPct val="100000"/>
              </a:lnSpc>
              <a:spcBef>
                <a:spcPts val="1400"/>
              </a:spcBef>
            </a:pPr>
            <a:r>
              <a:rPr lang="en-US" sz="2200" dirty="0">
                <a:solidFill>
                  <a:schemeClr val="accent3">
                    <a:lumMod val="25000"/>
                  </a:schemeClr>
                </a:solidFill>
                <a:latin typeface="Abadi"/>
              </a:rPr>
              <a:t>A dropdown menu for selecting launch sites.</a:t>
            </a:r>
          </a:p>
          <a:p>
            <a:pPr>
              <a:lnSpc>
                <a:spcPct val="100000"/>
              </a:lnSpc>
              <a:spcBef>
                <a:spcPts val="1400"/>
              </a:spcBef>
            </a:pPr>
            <a:r>
              <a:rPr lang="en-US" sz="2200" dirty="0">
                <a:solidFill>
                  <a:schemeClr val="accent3">
                    <a:lumMod val="25000"/>
                  </a:schemeClr>
                </a:solidFill>
                <a:latin typeface="Abadi"/>
              </a:rPr>
              <a:t>Pie charts showing launch success rates.</a:t>
            </a:r>
          </a:p>
          <a:p>
            <a:pPr>
              <a:lnSpc>
                <a:spcPct val="100000"/>
              </a:lnSpc>
              <a:spcBef>
                <a:spcPts val="1400"/>
              </a:spcBef>
            </a:pPr>
            <a:r>
              <a:rPr lang="en-US" sz="2200" dirty="0">
                <a:solidFill>
                  <a:schemeClr val="accent3">
                    <a:lumMod val="25000"/>
                  </a:schemeClr>
                </a:solidFill>
                <a:latin typeface="Abadi"/>
              </a:rPr>
              <a:t>A scatter plot illustrating launch site, payload mass, and outcome (success vs. failure).</a:t>
            </a:r>
          </a:p>
          <a:p>
            <a:pPr>
              <a:lnSpc>
                <a:spcPct val="100000"/>
              </a:lnSpc>
              <a:spcBef>
                <a:spcPts val="1400"/>
              </a:spcBef>
            </a:pPr>
            <a:r>
              <a:rPr lang="en-US" sz="2200" dirty="0">
                <a:solidFill>
                  <a:schemeClr val="accent3">
                    <a:lumMod val="25000"/>
                  </a:schemeClr>
                </a:solidFill>
                <a:latin typeface="Abadi"/>
              </a:rPr>
              <a:t>A range slider to filter by payload mass (in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p>
        </p:txBody>
      </p:sp>
      <p:pic>
        <p:nvPicPr>
          <p:cNvPr id="4" name="Imagen 3">
            <a:extLst>
              <a:ext uri="{FF2B5EF4-FFF2-40B4-BE49-F238E27FC236}">
                <a16:creationId xmlns:a16="http://schemas.microsoft.com/office/drawing/2014/main" id="{0CC64AAB-8B77-49C4-BEC7-7C31E19641DB}"/>
              </a:ext>
            </a:extLst>
          </p:cNvPr>
          <p:cNvPicPr>
            <a:picLocks noChangeAspect="1"/>
          </p:cNvPicPr>
          <p:nvPr/>
        </p:nvPicPr>
        <p:blipFill>
          <a:blip r:embed="rId3"/>
          <a:stretch>
            <a:fillRect/>
          </a:stretch>
        </p:blipFill>
        <p:spPr>
          <a:xfrm>
            <a:off x="6731876" y="1559682"/>
            <a:ext cx="5152454" cy="373863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10045634" cy="32172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Falcon 9 launches cost ~$62M vs competitors ~$165M, mainly due to first-stage reuse.</a:t>
            </a:r>
          </a:p>
          <a:p>
            <a:r>
              <a:rPr lang="en-US" sz="2200" dirty="0">
                <a:solidFill>
                  <a:schemeClr val="accent3">
                    <a:lumMod val="25000"/>
                  </a:schemeClr>
                </a:solidFill>
                <a:latin typeface="Abadi" panose="020B0604020104020204" pitchFamily="34" charset="0"/>
              </a:rPr>
              <a:t>Predicting first-stage landing feasibility helps estimate launch cost and informs competitive bids.</a:t>
            </a:r>
          </a:p>
          <a:p>
            <a:r>
              <a:rPr lang="en-US" sz="2200" dirty="0">
                <a:solidFill>
                  <a:schemeClr val="accent3">
                    <a:lumMod val="25000"/>
                  </a:schemeClr>
                </a:solidFill>
                <a:latin typeface="Abadi" panose="020B0604020104020204" pitchFamily="34" charset="0"/>
              </a:rPr>
              <a:t>This study develops a model to forecast Falcon 9 booster landing success using historical launch data.</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626249" cy="4351338"/>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By analyzing the data, we identified: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launch site with the greatest number of successful missions.</a:t>
            </a:r>
          </a:p>
          <a:p>
            <a:pPr>
              <a:lnSpc>
                <a:spcPct val="100000"/>
              </a:lnSpc>
              <a:spcBef>
                <a:spcPts val="1400"/>
              </a:spcBef>
            </a:pPr>
            <a:r>
              <a:rPr lang="en-US" sz="2200" dirty="0">
                <a:solidFill>
                  <a:schemeClr val="accent3">
                    <a:lumMod val="25000"/>
                  </a:schemeClr>
                </a:solidFill>
                <a:latin typeface="Abadi"/>
              </a:rPr>
              <a:t>The launch site with the highest overall success rate.</a:t>
            </a:r>
          </a:p>
          <a:p>
            <a:pPr>
              <a:lnSpc>
                <a:spcPct val="100000"/>
              </a:lnSpc>
              <a:spcBef>
                <a:spcPts val="1400"/>
              </a:spcBef>
            </a:pPr>
            <a:r>
              <a:rPr lang="en-US" sz="2200" dirty="0">
                <a:solidFill>
                  <a:schemeClr val="accent3">
                    <a:lumMod val="25000"/>
                  </a:schemeClr>
                </a:solidFill>
                <a:latin typeface="Abadi"/>
              </a:rPr>
              <a:t>Payload mass range(s) associated with the highest launch success rate.</a:t>
            </a:r>
          </a:p>
          <a:p>
            <a:pPr>
              <a:lnSpc>
                <a:spcPct val="100000"/>
              </a:lnSpc>
              <a:spcBef>
                <a:spcPts val="1400"/>
              </a:spcBef>
            </a:pPr>
            <a:r>
              <a:rPr lang="en-US" sz="2200" dirty="0">
                <a:solidFill>
                  <a:schemeClr val="accent3">
                    <a:lumMod val="25000"/>
                  </a:schemeClr>
                </a:solidFill>
                <a:latin typeface="Abadi"/>
              </a:rPr>
              <a:t>Payload mass range(s) associated with the lowest launch success rate.</a:t>
            </a:r>
          </a:p>
          <a:p>
            <a:pPr>
              <a:lnSpc>
                <a:spcPct val="100000"/>
              </a:lnSpc>
              <a:spcBef>
                <a:spcPts val="1400"/>
              </a:spcBef>
            </a:pPr>
            <a:r>
              <a:rPr lang="en-US" sz="2200" dirty="0">
                <a:solidFill>
                  <a:schemeClr val="accent3">
                    <a:lumMod val="25000"/>
                  </a:schemeClr>
                </a:solidFill>
                <a:latin typeface="Abadi"/>
              </a:rPr>
              <a:t>Falcon 9 booster version(s) (e.g., v1.0, v1.1, FT, Block 4, Block 5) with the highest success rates.</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endParaRPr lang="en-US" dirty="0">
              <a:solidFill>
                <a:srgbClr val="0B49CB"/>
              </a:solidFill>
              <a:latin typeface="Abadi"/>
            </a:endParaRPr>
          </a:p>
        </p:txBody>
      </p:sp>
      <p:pic>
        <p:nvPicPr>
          <p:cNvPr id="4" name="Imagen 3">
            <a:extLst>
              <a:ext uri="{FF2B5EF4-FFF2-40B4-BE49-F238E27FC236}">
                <a16:creationId xmlns:a16="http://schemas.microsoft.com/office/drawing/2014/main" id="{194CEFE1-5C78-491C-B04B-22C6C6591C59}"/>
              </a:ext>
            </a:extLst>
          </p:cNvPr>
          <p:cNvPicPr>
            <a:picLocks noChangeAspect="1"/>
          </p:cNvPicPr>
          <p:nvPr/>
        </p:nvPicPr>
        <p:blipFill>
          <a:blip r:embed="rId3"/>
          <a:stretch>
            <a:fillRect/>
          </a:stretch>
        </p:blipFill>
        <p:spPr>
          <a:xfrm>
            <a:off x="6291565" y="1986013"/>
            <a:ext cx="4430684" cy="32563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a:t>
            </a:r>
          </a:p>
        </p:txBody>
      </p:sp>
      <p:pic>
        <p:nvPicPr>
          <p:cNvPr id="4" name="Imagen 3">
            <a:extLst>
              <a:ext uri="{FF2B5EF4-FFF2-40B4-BE49-F238E27FC236}">
                <a16:creationId xmlns:a16="http://schemas.microsoft.com/office/drawing/2014/main" id="{8AD8EA67-55F4-42CC-9D0B-3ABE61AEDA26}"/>
              </a:ext>
            </a:extLst>
          </p:cNvPr>
          <p:cNvPicPr>
            <a:picLocks noChangeAspect="1"/>
          </p:cNvPicPr>
          <p:nvPr/>
        </p:nvPicPr>
        <p:blipFill>
          <a:blip r:embed="rId3"/>
          <a:stretch>
            <a:fillRect/>
          </a:stretch>
        </p:blipFill>
        <p:spPr>
          <a:xfrm>
            <a:off x="232544" y="1949070"/>
            <a:ext cx="11726912" cy="427732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67E31BD5-1A4E-47DA-899D-F520D6573CA8}"/>
              </a:ext>
            </a:extLst>
          </p:cNvPr>
          <p:cNvPicPr>
            <a:picLocks noChangeAspect="1"/>
          </p:cNvPicPr>
          <p:nvPr/>
        </p:nvPicPr>
        <p:blipFill>
          <a:blip r:embed="rId3"/>
          <a:stretch>
            <a:fillRect/>
          </a:stretch>
        </p:blipFill>
        <p:spPr>
          <a:xfrm>
            <a:off x="6410213" y="1468976"/>
            <a:ext cx="5011777" cy="417531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is the model predicted more accuracy than other three.</a:t>
            </a:r>
          </a:p>
          <a:p>
            <a:pPr>
              <a:lnSpc>
                <a:spcPct val="100000"/>
              </a:lnSpc>
              <a:spcBef>
                <a:spcPts val="1400"/>
              </a:spcBef>
            </a:pPr>
            <a:r>
              <a:rPr lang="en-US" sz="2200" dirty="0">
                <a:solidFill>
                  <a:schemeClr val="accent3">
                    <a:lumMod val="25000"/>
                  </a:schemeClr>
                </a:solidFill>
                <a:latin typeface="Abadi" panose="020B0604020104020204" pitchFamily="34" charset="0"/>
              </a:rPr>
              <a:t>Other predicted about unsuccessful landings were 100% correct while decision tree prediction about successful landing is more accurate than others.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31CEE517-C6A0-4DB3-9D39-0E93CA6DBB68}"/>
              </a:ext>
            </a:extLst>
          </p:cNvPr>
          <p:cNvPicPr>
            <a:picLocks noChangeAspect="1"/>
          </p:cNvPicPr>
          <p:nvPr/>
        </p:nvPicPr>
        <p:blipFill>
          <a:blip r:embed="rId3"/>
          <a:stretch>
            <a:fillRect/>
          </a:stretch>
        </p:blipFill>
        <p:spPr>
          <a:xfrm>
            <a:off x="1012149" y="3733644"/>
            <a:ext cx="7939508" cy="28921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196017"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launch sites exhibit varying success rates. For example, CCAFS LC-40 has a success rate of 60%, whereas KSC LC-39A and VAFB SLC-4E each show a 77% success rate. Moreover, success tends to improve as flight numbers increase at these sites: VAFB SLC-4E achieves a 100% success rate after its 50th flight, while both KSC LC-39A and CCAFS SLC-40 reach 100% success after their 80th flight.</a:t>
            </a:r>
          </a:p>
          <a:p>
            <a:pPr>
              <a:lnSpc>
                <a:spcPct val="100000"/>
              </a:lnSpc>
              <a:spcBef>
                <a:spcPts val="1400"/>
              </a:spcBef>
            </a:pPr>
            <a:r>
              <a:rPr lang="en-US" sz="2200" dirty="0">
                <a:solidFill>
                  <a:schemeClr val="accent3">
                    <a:lumMod val="25000"/>
                  </a:schemeClr>
                </a:solidFill>
                <a:latin typeface="Abadi" panose="020B0604020104020204" pitchFamily="34" charset="0"/>
              </a:rPr>
              <a:t>Examining the Payload vs. Launch Site scatter plot reveals that VAFB SLC-4E has not launched rockets carrying very heavy payloads (above 10,000 kg).Orbit-specific success rates also vary significantly:</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orbits all have achieved 100% success.</a:t>
            </a:r>
          </a:p>
          <a:p>
            <a:pPr>
              <a:lnSpc>
                <a:spcPct val="100000"/>
              </a:lnSpc>
              <a:spcBef>
                <a:spcPts val="1400"/>
              </a:spcBef>
            </a:pPr>
            <a:r>
              <a:rPr lang="en-US" sz="2200" dirty="0">
                <a:solidFill>
                  <a:schemeClr val="accent3">
                    <a:lumMod val="25000"/>
                  </a:schemeClr>
                </a:solidFill>
                <a:latin typeface="Abadi" panose="020B0604020104020204" pitchFamily="34" charset="0"/>
              </a:rPr>
              <a:t>The SO orbit has the lowest success rate, with no successful recoveries recorded (0%).</a:t>
            </a:r>
          </a:p>
          <a:p>
            <a:pPr>
              <a:lnSpc>
                <a:spcPct val="100000"/>
              </a:lnSpc>
              <a:spcBef>
                <a:spcPts val="1400"/>
              </a:spcBef>
            </a:pPr>
            <a:r>
              <a:rPr lang="en-US" sz="2200" dirty="0">
                <a:solidFill>
                  <a:schemeClr val="accent3">
                    <a:lumMod val="25000"/>
                  </a:schemeClr>
                </a:solidFill>
                <a:latin typeface="Abadi" panose="020B0604020104020204" pitchFamily="34" charset="0"/>
              </a:rPr>
              <a:t>For LEO launches, there appears to be a positive correlation between flight number and success rate—later flights are more likely to succeed. In contrast, for GTO missions, there is no clear relationship between the flight number and launch success.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data were collected from the SpaceX REST API via GET requests; the JSON responses were parsed and loaded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chemeClr val="accent3">
                    <a:lumMod val="25000"/>
                  </a:schemeClr>
                </a:solidFill>
                <a:latin typeface="Abadi" panose="020B0604020104020204" pitchFamily="34" charset="0"/>
                <a:hlinkClick r:id="rId3"/>
              </a:rPr>
              <a:t>https://github.com/adespada/project-capstone/blob/main/jupyter-labs-spacex-data-collection-api%20(1).ipynb</a:t>
            </a:r>
            <a:r>
              <a:rPr lang="en-US" sz="2200" dirty="0">
                <a:solidFill>
                  <a:schemeClr val="accent3">
                    <a:lumMod val="25000"/>
                  </a:schemeClr>
                </a:solidFill>
                <a:latin typeface="Abadi" panose="020B0604020104020204" pitchFamily="34" charset="0"/>
              </a:rPr>
              <a:t> </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4" name="Imagen 13">
            <a:extLst>
              <a:ext uri="{FF2B5EF4-FFF2-40B4-BE49-F238E27FC236}">
                <a16:creationId xmlns:a16="http://schemas.microsoft.com/office/drawing/2014/main" id="{E1EBF72C-717D-4F1F-883F-F5150B8E1C29}"/>
              </a:ext>
            </a:extLst>
          </p:cNvPr>
          <p:cNvPicPr>
            <a:picLocks noChangeAspect="1"/>
          </p:cNvPicPr>
          <p:nvPr/>
        </p:nvPicPr>
        <p:blipFill>
          <a:blip r:embed="rId4"/>
          <a:stretch>
            <a:fillRect/>
          </a:stretch>
        </p:blipFill>
        <p:spPr>
          <a:xfrm>
            <a:off x="5910262" y="2493087"/>
            <a:ext cx="5461555" cy="311078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Historical Falcon 9 launch records were obtained by scraping the relevant Wikipedia page using requests and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the HTML table was parsed and loaded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en-US" sz="2200" dirty="0">
                <a:solidFill>
                  <a:schemeClr val="accent3">
                    <a:lumMod val="25000"/>
                  </a:schemeClr>
                </a:solidFill>
                <a:latin typeface="Abadi"/>
              </a:rPr>
              <a:t>: </a:t>
            </a:r>
            <a:r>
              <a:rPr lang="en-US" sz="2200" dirty="0">
                <a:solidFill>
                  <a:schemeClr val="accent3">
                    <a:lumMod val="25000"/>
                  </a:schemeClr>
                </a:solidFill>
                <a:latin typeface="Abadi" panose="020B0604020104020204" pitchFamily="34" charset="0"/>
                <a:hlinkClick r:id="rId3"/>
              </a:rPr>
              <a:t>https://github.com/adespada/project-capstone/blob/main/jupyter-labs-webscraping%20(1).ipynb</a:t>
            </a:r>
            <a:r>
              <a:rPr lang="en-US" sz="2200" dirty="0">
                <a:solidFill>
                  <a:schemeClr val="accent3">
                    <a:lumMod val="25000"/>
                  </a:schemeClr>
                </a:solidFill>
                <a:latin typeface="Abadi" panose="020B0604020104020204" pitchFamily="34" charset="0"/>
              </a:rPr>
              <a:t> </a:t>
            </a:r>
            <a:endParaRPr lang="en-US"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9" name="Imagen 8">
            <a:extLst>
              <a:ext uri="{FF2B5EF4-FFF2-40B4-BE49-F238E27FC236}">
                <a16:creationId xmlns:a16="http://schemas.microsoft.com/office/drawing/2014/main" id="{7658C5A5-6AE6-4A7E-9CA1-D8D60E2E053F}"/>
              </a:ext>
            </a:extLst>
          </p:cNvPr>
          <p:cNvPicPr>
            <a:picLocks noChangeAspect="1"/>
          </p:cNvPicPr>
          <p:nvPr/>
        </p:nvPicPr>
        <p:blipFill>
          <a:blip r:embed="rId4"/>
          <a:stretch>
            <a:fillRect/>
          </a:stretch>
        </p:blipFill>
        <p:spPr>
          <a:xfrm>
            <a:off x="5910262" y="2641946"/>
            <a:ext cx="5461000" cy="1253779"/>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data were loaded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filtered by the Booster Version column to retain only Falcon 9 launches. Missing values in the Payload Mass column were imputed using the column’s mean.</a:t>
            </a: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https://github.com/adespada/project-capstone/blob/main/labs-jupyter-spacex-Data%20wrangling.ipynb</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155</TotalTime>
  <Words>2106</Words>
  <Application>Microsoft Office PowerPoint</Application>
  <PresentationFormat>Panorámica</PresentationFormat>
  <Paragraphs>206</Paragraphs>
  <Slides>46</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Espada, Andres David (Alliance Bioversity-CIAT)</cp:lastModifiedBy>
  <cp:revision>206</cp:revision>
  <dcterms:created xsi:type="dcterms:W3CDTF">2021-04-29T18:58:34Z</dcterms:created>
  <dcterms:modified xsi:type="dcterms:W3CDTF">2025-06-15T00:00:51Z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